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288000" cy="10287000"/>
  <p:notesSz cx="6858000" cy="9144000"/>
  <p:embeddedFontLst>
    <p:embeddedFont>
      <p:font typeface="Raleway" panose="020B0600000101010101" charset="0"/>
      <p:regular r:id="rId12"/>
    </p:embeddedFont>
    <p:embeddedFont>
      <p:font typeface="Source Han Sans KR Bold" panose="020B0600000101010101" charset="-127"/>
      <p:regular r:id="rId13"/>
    </p:embeddedFont>
    <p:embeddedFont>
      <p:font typeface="Raleway Bold" panose="020B0600000101010101" charset="0"/>
      <p:regular r:id="rId14"/>
    </p:embeddedFont>
    <p:embeddedFont>
      <p:font typeface="Source Han Sans KR" panose="020B0600000101010101" charset="-127"/>
      <p:regular r:id="rId15"/>
    </p:embeddedFont>
    <p:embeddedFont>
      <p:font typeface="Calibri" panose="020F0502020204030204" pitchFamily="34" charset="0"/>
      <p:regular r:id="rId16"/>
      <p:bold r:id="rId17"/>
      <p:italic r:id="rId18"/>
      <p:boldItalic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4" d="100"/>
          <a:sy n="54" d="100"/>
        </p:scale>
        <p:origin x="114" y="56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11.jpe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0.jpeg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2.mp4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462074" y="4503386"/>
            <a:ext cx="3739325" cy="12952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076"/>
              </a:lnSpc>
              <a:spcBef>
                <a:spcPct val="0"/>
              </a:spcBef>
            </a:pPr>
            <a:r>
              <a:rPr lang="en-US" sz="7197" dirty="0" err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타자게임</a:t>
            </a:r>
            <a:endParaRPr lang="en-US" sz="7197" dirty="0">
              <a:solidFill>
                <a:srgbClr val="090807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5912048" y="3670393"/>
            <a:ext cx="7194352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dirty="0" err="1">
                <a:solidFill>
                  <a:srgbClr val="090807"/>
                </a:solidFill>
                <a:latin typeface="Raleway"/>
                <a:ea typeface="Raleway"/>
                <a:cs typeface="Raleway"/>
                <a:sym typeface="Raleway"/>
              </a:rPr>
              <a:t>자바</a:t>
            </a:r>
            <a:r>
              <a:rPr lang="en-US" sz="3999" dirty="0">
                <a:solidFill>
                  <a:srgbClr val="090807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3999" dirty="0" err="1">
                <a:solidFill>
                  <a:srgbClr val="090807"/>
                </a:solidFill>
                <a:latin typeface="Raleway"/>
                <a:ea typeface="Raleway"/>
                <a:cs typeface="Raleway"/>
                <a:sym typeface="Raleway"/>
              </a:rPr>
              <a:t>프로그래밍</a:t>
            </a:r>
            <a:r>
              <a:rPr lang="en-US" sz="3999" dirty="0">
                <a:solidFill>
                  <a:srgbClr val="090807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3999" dirty="0" err="1">
                <a:solidFill>
                  <a:srgbClr val="090807"/>
                </a:solidFill>
                <a:latin typeface="Raleway"/>
                <a:ea typeface="Raleway"/>
                <a:cs typeface="Raleway"/>
                <a:sym typeface="Raleway"/>
              </a:rPr>
              <a:t>미니</a:t>
            </a:r>
            <a:r>
              <a:rPr lang="en-US" sz="3999" dirty="0">
                <a:solidFill>
                  <a:srgbClr val="090807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3999" dirty="0" err="1">
                <a:solidFill>
                  <a:srgbClr val="090807"/>
                </a:solidFill>
                <a:latin typeface="Raleway"/>
                <a:ea typeface="Raleway"/>
                <a:cs typeface="Raleway"/>
                <a:sym typeface="Raleway"/>
              </a:rPr>
              <a:t>프로젝트</a:t>
            </a:r>
            <a:endParaRPr lang="en-US" sz="3999" dirty="0">
              <a:solidFill>
                <a:srgbClr val="090807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028700" y="8463794"/>
            <a:ext cx="1252538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2024.08.23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8918575"/>
            <a:ext cx="1541413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정지용, 원진호</a:t>
            </a:r>
          </a:p>
        </p:txBody>
      </p:sp>
      <p:sp>
        <p:nvSpPr>
          <p:cNvPr id="6" name="AutoShape 6"/>
          <p:cNvSpPr/>
          <p:nvPr/>
        </p:nvSpPr>
        <p:spPr>
          <a:xfrm>
            <a:off x="3121212" y="9117013"/>
            <a:ext cx="15166788" cy="0"/>
          </a:xfrm>
          <a:prstGeom prst="line">
            <a:avLst/>
          </a:prstGeom>
          <a:ln w="9525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871447" y="5110555"/>
            <a:ext cx="14545107" cy="0"/>
          </a:xfrm>
          <a:prstGeom prst="line">
            <a:avLst/>
          </a:prstGeom>
          <a:ln w="9525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TextBox 3"/>
          <p:cNvSpPr txBox="1"/>
          <p:nvPr/>
        </p:nvSpPr>
        <p:spPr>
          <a:xfrm>
            <a:off x="2446871" y="3823907"/>
            <a:ext cx="3840510" cy="762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299"/>
              </a:lnSpc>
              <a:spcBef>
                <a:spcPct val="0"/>
              </a:spcBef>
            </a:pPr>
            <a:r>
              <a:rPr lang="en-US" sz="4500" dirty="0" err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감사합니다</a:t>
            </a:r>
            <a:r>
              <a:rPr lang="en-US" sz="4500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.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464544" y="3209033"/>
            <a:ext cx="1345455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90807"/>
                </a:solidFill>
                <a:latin typeface="Raleway"/>
                <a:ea typeface="Raleway"/>
                <a:cs typeface="Raleway"/>
                <a:sym typeface="Raleway"/>
              </a:rPr>
              <a:t>정원 조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388881" y="4627050"/>
            <a:ext cx="5002519" cy="9489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427"/>
              </a:lnSpc>
              <a:spcBef>
                <a:spcPct val="0"/>
              </a:spcBef>
            </a:pPr>
            <a:r>
              <a:rPr lang="en-US" sz="5305" dirty="0" err="1">
                <a:solidFill>
                  <a:srgbClr val="090807"/>
                </a:solidFill>
                <a:latin typeface="Raleway Bold"/>
                <a:ea typeface="Raleway Bold"/>
                <a:cs typeface="Raleway Bold"/>
                <a:sym typeface="Raleway Bold"/>
              </a:rPr>
              <a:t>소개할</a:t>
            </a:r>
            <a:r>
              <a:rPr lang="en-US" sz="5305" dirty="0">
                <a:solidFill>
                  <a:srgbClr val="090807"/>
                </a:solidFill>
                <a:latin typeface="Raleway Bold"/>
                <a:ea typeface="Raleway Bold"/>
                <a:cs typeface="Raleway Bold"/>
                <a:sym typeface="Raleway Bold"/>
              </a:rPr>
              <a:t> </a:t>
            </a:r>
            <a:r>
              <a:rPr lang="en-US" sz="5305" dirty="0" err="1">
                <a:solidFill>
                  <a:srgbClr val="090807"/>
                </a:solidFill>
                <a:latin typeface="Raleway Bold"/>
                <a:ea typeface="Raleway Bold"/>
                <a:cs typeface="Raleway Bold"/>
                <a:sym typeface="Raleway Bold"/>
              </a:rPr>
              <a:t>알고리즘</a:t>
            </a:r>
            <a:endParaRPr lang="en-US" sz="5305" dirty="0">
              <a:solidFill>
                <a:srgbClr val="090807"/>
              </a:solidFill>
              <a:latin typeface="Raleway Bold"/>
              <a:ea typeface="Raleway Bold"/>
              <a:cs typeface="Raleway Bold"/>
              <a:sym typeface="Raleway Bold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9145625" y="1524953"/>
            <a:ext cx="8113675" cy="7237095"/>
            <a:chOff x="0" y="0"/>
            <a:chExt cx="10818233" cy="9649460"/>
          </a:xfrm>
        </p:grpSpPr>
        <p:sp>
          <p:nvSpPr>
            <p:cNvPr id="4" name="AutoShape 4"/>
            <p:cNvSpPr/>
            <p:nvPr/>
          </p:nvSpPr>
          <p:spPr>
            <a:xfrm>
              <a:off x="1031992" y="343301"/>
              <a:ext cx="919154" cy="0"/>
            </a:xfrm>
            <a:prstGeom prst="line">
              <a:avLst/>
            </a:prstGeom>
            <a:ln w="12700" cap="flat">
              <a:solidFill>
                <a:srgbClr val="090807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" name="AutoShape 5"/>
            <p:cNvSpPr/>
            <p:nvPr/>
          </p:nvSpPr>
          <p:spPr>
            <a:xfrm>
              <a:off x="1031992" y="2610397"/>
              <a:ext cx="919154" cy="0"/>
            </a:xfrm>
            <a:prstGeom prst="line">
              <a:avLst/>
            </a:prstGeom>
            <a:ln w="12700" cap="flat">
              <a:solidFill>
                <a:srgbClr val="090807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" name="AutoShape 6"/>
            <p:cNvSpPr/>
            <p:nvPr/>
          </p:nvSpPr>
          <p:spPr>
            <a:xfrm>
              <a:off x="1031992" y="4877494"/>
              <a:ext cx="919154" cy="0"/>
            </a:xfrm>
            <a:prstGeom prst="line">
              <a:avLst/>
            </a:prstGeom>
            <a:ln w="12700" cap="flat">
              <a:solidFill>
                <a:srgbClr val="090807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AutoShape 7"/>
            <p:cNvSpPr/>
            <p:nvPr/>
          </p:nvSpPr>
          <p:spPr>
            <a:xfrm>
              <a:off x="1031992" y="7144590"/>
              <a:ext cx="919154" cy="0"/>
            </a:xfrm>
            <a:prstGeom prst="line">
              <a:avLst/>
            </a:prstGeom>
            <a:ln w="12700" cap="flat">
              <a:solidFill>
                <a:srgbClr val="090807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8" name="AutoShape 8"/>
            <p:cNvSpPr/>
            <p:nvPr/>
          </p:nvSpPr>
          <p:spPr>
            <a:xfrm>
              <a:off x="1031992" y="9411686"/>
              <a:ext cx="919154" cy="0"/>
            </a:xfrm>
            <a:prstGeom prst="line">
              <a:avLst/>
            </a:prstGeom>
            <a:ln w="12700" cap="flat">
              <a:solidFill>
                <a:srgbClr val="090807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2357365" y="-295275"/>
              <a:ext cx="8460867" cy="99447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690"/>
                </a:lnSpc>
              </a:pPr>
              <a:r>
                <a:rPr lang="en-US" sz="3000">
                  <a:solidFill>
                    <a:srgbClr val="090807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전체적인 코드 구조</a:t>
              </a:r>
            </a:p>
            <a:p>
              <a:pPr algn="l">
                <a:lnSpc>
                  <a:spcPts val="6690"/>
                </a:lnSpc>
              </a:pPr>
              <a:endParaRPr lang="en-US" sz="30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endParaRPr>
            </a:p>
            <a:p>
              <a:pPr algn="l">
                <a:lnSpc>
                  <a:spcPts val="6690"/>
                </a:lnSpc>
              </a:pPr>
              <a:r>
                <a:rPr lang="en-US" sz="3000">
                  <a:solidFill>
                    <a:srgbClr val="090807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게임 문자 중복없이 랜덤으로 섞기</a:t>
              </a:r>
            </a:p>
            <a:p>
              <a:pPr algn="l">
                <a:lnSpc>
                  <a:spcPts val="6690"/>
                </a:lnSpc>
              </a:pPr>
              <a:endParaRPr lang="en-US" sz="30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endParaRPr>
            </a:p>
            <a:p>
              <a:pPr algn="l">
                <a:lnSpc>
                  <a:spcPts val="6690"/>
                </a:lnSpc>
              </a:pPr>
              <a:r>
                <a:rPr lang="en-US" sz="3000">
                  <a:solidFill>
                    <a:srgbClr val="090807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입력값 일치여부 확인</a:t>
              </a:r>
            </a:p>
            <a:p>
              <a:pPr algn="l">
                <a:lnSpc>
                  <a:spcPts val="6690"/>
                </a:lnSpc>
              </a:pPr>
              <a:endParaRPr lang="en-US" sz="30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endParaRPr>
            </a:p>
            <a:p>
              <a:pPr algn="l">
                <a:lnSpc>
                  <a:spcPts val="6690"/>
                </a:lnSpc>
              </a:pPr>
              <a:r>
                <a:rPr lang="en-US" sz="3000">
                  <a:solidFill>
                    <a:srgbClr val="090807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결과값 산출</a:t>
              </a:r>
            </a:p>
            <a:p>
              <a:pPr algn="l">
                <a:lnSpc>
                  <a:spcPts val="6690"/>
                </a:lnSpc>
              </a:pPr>
              <a:endParaRPr lang="en-US" sz="30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endParaRPr>
            </a:p>
            <a:p>
              <a:pPr algn="l">
                <a:lnSpc>
                  <a:spcPts val="6690"/>
                </a:lnSpc>
              </a:pPr>
              <a:r>
                <a:rPr lang="en-US" sz="3000">
                  <a:solidFill>
                    <a:srgbClr val="090807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랭킹 지정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295275"/>
              <a:ext cx="2653559" cy="99447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690"/>
                </a:lnSpc>
              </a:pPr>
              <a:r>
                <a:rPr lang="en-US" sz="3000">
                  <a:solidFill>
                    <a:srgbClr val="090807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01</a:t>
              </a:r>
            </a:p>
            <a:p>
              <a:pPr algn="l">
                <a:lnSpc>
                  <a:spcPts val="6690"/>
                </a:lnSpc>
              </a:pPr>
              <a:endParaRPr lang="en-US" sz="3000">
                <a:solidFill>
                  <a:srgbClr val="090807"/>
                </a:solidFill>
                <a:latin typeface="Raleway Bold"/>
                <a:ea typeface="Raleway Bold"/>
                <a:cs typeface="Raleway Bold"/>
                <a:sym typeface="Raleway Bold"/>
              </a:endParaRPr>
            </a:p>
            <a:p>
              <a:pPr algn="l">
                <a:lnSpc>
                  <a:spcPts val="6690"/>
                </a:lnSpc>
              </a:pPr>
              <a:r>
                <a:rPr lang="en-US" sz="3000">
                  <a:solidFill>
                    <a:srgbClr val="090807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02</a:t>
              </a:r>
            </a:p>
            <a:p>
              <a:pPr algn="l">
                <a:lnSpc>
                  <a:spcPts val="6690"/>
                </a:lnSpc>
              </a:pPr>
              <a:endParaRPr lang="en-US" sz="3000">
                <a:solidFill>
                  <a:srgbClr val="090807"/>
                </a:solidFill>
                <a:latin typeface="Raleway Bold"/>
                <a:ea typeface="Raleway Bold"/>
                <a:cs typeface="Raleway Bold"/>
                <a:sym typeface="Raleway Bold"/>
              </a:endParaRPr>
            </a:p>
            <a:p>
              <a:pPr algn="l">
                <a:lnSpc>
                  <a:spcPts val="6690"/>
                </a:lnSpc>
              </a:pPr>
              <a:r>
                <a:rPr lang="en-US" sz="3000">
                  <a:solidFill>
                    <a:srgbClr val="090807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03</a:t>
              </a:r>
            </a:p>
            <a:p>
              <a:pPr algn="l">
                <a:lnSpc>
                  <a:spcPts val="6690"/>
                </a:lnSpc>
              </a:pPr>
              <a:endParaRPr lang="en-US" sz="3000">
                <a:solidFill>
                  <a:srgbClr val="090807"/>
                </a:solidFill>
                <a:latin typeface="Raleway Bold"/>
                <a:ea typeface="Raleway Bold"/>
                <a:cs typeface="Raleway Bold"/>
                <a:sym typeface="Raleway Bold"/>
              </a:endParaRPr>
            </a:p>
            <a:p>
              <a:pPr algn="l">
                <a:lnSpc>
                  <a:spcPts val="6690"/>
                </a:lnSpc>
              </a:pPr>
              <a:r>
                <a:rPr lang="en-US" sz="3000">
                  <a:solidFill>
                    <a:srgbClr val="090807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04</a:t>
              </a:r>
            </a:p>
            <a:p>
              <a:pPr algn="l">
                <a:lnSpc>
                  <a:spcPts val="6690"/>
                </a:lnSpc>
              </a:pPr>
              <a:endParaRPr lang="en-US" sz="3000">
                <a:solidFill>
                  <a:srgbClr val="090807"/>
                </a:solidFill>
                <a:latin typeface="Raleway Bold"/>
                <a:ea typeface="Raleway Bold"/>
                <a:cs typeface="Raleway Bold"/>
                <a:sym typeface="Raleway Bold"/>
              </a:endParaRPr>
            </a:p>
            <a:p>
              <a:pPr algn="l">
                <a:lnSpc>
                  <a:spcPts val="6690"/>
                </a:lnSpc>
              </a:pPr>
              <a:r>
                <a:rPr lang="en-US" sz="3000">
                  <a:solidFill>
                    <a:srgbClr val="090807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05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60320" y="1850381"/>
            <a:ext cx="16398980" cy="7981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0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플레이할 인원수 설정(반복문을 실행할 횟수)</a:t>
            </a:r>
          </a:p>
          <a:p>
            <a:pPr algn="l">
              <a:lnSpc>
                <a:spcPts val="3000"/>
              </a:lnSpc>
            </a:pPr>
            <a:r>
              <a:rPr lang="en-US" sz="20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게임 난이도 선택 (조건문 사용)</a:t>
            </a:r>
          </a:p>
          <a:p>
            <a:pPr algn="l">
              <a:lnSpc>
                <a:spcPts val="3000"/>
              </a:lnSpc>
            </a:pPr>
            <a:r>
              <a:rPr lang="en-US" sz="20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(난이도 : 기본) {</a:t>
            </a:r>
          </a:p>
          <a:p>
            <a:pPr algn="l">
              <a:lnSpc>
                <a:spcPts val="3000"/>
              </a:lnSpc>
            </a:pPr>
            <a:r>
              <a:rPr lang="en-US" sz="20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                      (사람 수 만큼 반복){</a:t>
            </a:r>
          </a:p>
          <a:p>
            <a:pPr algn="l">
              <a:lnSpc>
                <a:spcPts val="3000"/>
              </a:lnSpc>
            </a:pPr>
            <a:r>
              <a:rPr lang="en-US" sz="20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                                                   사용자 id 입력</a:t>
            </a:r>
          </a:p>
          <a:p>
            <a:pPr algn="l">
              <a:lnSpc>
                <a:spcPts val="3000"/>
              </a:lnSpc>
            </a:pPr>
            <a:r>
              <a:rPr lang="en-US" sz="20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                                                   (문제 수 만큼 반복){</a:t>
            </a:r>
          </a:p>
          <a:p>
            <a:pPr algn="l">
              <a:lnSpc>
                <a:spcPts val="3000"/>
              </a:lnSpc>
            </a:pPr>
            <a:r>
              <a:rPr lang="en-US" sz="20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                                                                                 타자 게임 플레이</a:t>
            </a:r>
          </a:p>
          <a:p>
            <a:pPr algn="l">
              <a:lnSpc>
                <a:spcPts val="3000"/>
              </a:lnSpc>
            </a:pPr>
            <a:r>
              <a:rPr lang="en-US" sz="20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                                                                 }</a:t>
            </a:r>
          </a:p>
          <a:p>
            <a:pPr algn="l">
              <a:lnSpc>
                <a:spcPts val="3000"/>
              </a:lnSpc>
            </a:pPr>
            <a:r>
              <a:rPr lang="en-US" sz="20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                              }</a:t>
            </a:r>
          </a:p>
          <a:p>
            <a:pPr algn="l">
              <a:lnSpc>
                <a:spcPts val="3000"/>
              </a:lnSpc>
            </a:pPr>
            <a:r>
              <a:rPr lang="en-US" sz="20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}</a:t>
            </a:r>
          </a:p>
          <a:p>
            <a:pPr algn="l">
              <a:lnSpc>
                <a:spcPts val="3000"/>
              </a:lnSpc>
            </a:pPr>
            <a:r>
              <a:rPr lang="en-US" sz="20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(난이도 : 심화) {</a:t>
            </a:r>
          </a:p>
          <a:p>
            <a:pPr algn="l">
              <a:lnSpc>
                <a:spcPts val="3000"/>
              </a:lnSpc>
            </a:pPr>
            <a:r>
              <a:rPr lang="en-US" sz="20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                      (사람 수 만큼 반복){</a:t>
            </a:r>
          </a:p>
          <a:p>
            <a:pPr algn="l">
              <a:lnSpc>
                <a:spcPts val="3000"/>
              </a:lnSpc>
            </a:pPr>
            <a:r>
              <a:rPr lang="en-US" sz="20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                                                   사용자 id 입력</a:t>
            </a:r>
          </a:p>
          <a:p>
            <a:pPr algn="l">
              <a:lnSpc>
                <a:spcPts val="3000"/>
              </a:lnSpc>
            </a:pPr>
            <a:r>
              <a:rPr lang="en-US" sz="20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                                                   (문제 수 만큼 반복){</a:t>
            </a:r>
          </a:p>
          <a:p>
            <a:pPr algn="l">
              <a:lnSpc>
                <a:spcPts val="3000"/>
              </a:lnSpc>
            </a:pPr>
            <a:r>
              <a:rPr lang="en-US" sz="20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                                                                                 타자 게임 플레이</a:t>
            </a:r>
          </a:p>
          <a:p>
            <a:pPr algn="l">
              <a:lnSpc>
                <a:spcPts val="3000"/>
              </a:lnSpc>
            </a:pPr>
            <a:r>
              <a:rPr lang="en-US" sz="20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                                                                }</a:t>
            </a:r>
          </a:p>
          <a:p>
            <a:pPr algn="l">
              <a:lnSpc>
                <a:spcPts val="3000"/>
              </a:lnSpc>
            </a:pPr>
            <a:r>
              <a:rPr lang="en-US" sz="20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                            }</a:t>
            </a:r>
          </a:p>
          <a:p>
            <a:pPr algn="l">
              <a:lnSpc>
                <a:spcPts val="3000"/>
              </a:lnSpc>
            </a:pPr>
            <a:r>
              <a:rPr lang="en-US" sz="20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}</a:t>
            </a:r>
          </a:p>
          <a:p>
            <a:pPr algn="l">
              <a:lnSpc>
                <a:spcPts val="3000"/>
              </a:lnSpc>
            </a:pPr>
            <a:r>
              <a:rPr lang="en-US" sz="20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점수, 타자속도, 정확도 계산</a:t>
            </a:r>
          </a:p>
          <a:p>
            <a:pPr algn="l">
              <a:lnSpc>
                <a:spcPts val="3000"/>
              </a:lnSpc>
            </a:pPr>
            <a:r>
              <a:rPr lang="en-US" sz="20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점수, 타자속도, 정확도를 환산해서 총점 계산</a:t>
            </a:r>
          </a:p>
          <a:p>
            <a:pPr algn="l">
              <a:lnSpc>
                <a:spcPts val="3000"/>
              </a:lnSpc>
            </a:pPr>
            <a:r>
              <a:rPr lang="en-US" sz="20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랭킹을 매겨서 총점이 높은 순서대로 통계 출력</a:t>
            </a:r>
          </a:p>
        </p:txBody>
      </p:sp>
      <p:sp>
        <p:nvSpPr>
          <p:cNvPr id="3" name="AutoShape 3"/>
          <p:cNvSpPr/>
          <p:nvPr/>
        </p:nvSpPr>
        <p:spPr>
          <a:xfrm>
            <a:off x="860320" y="1347066"/>
            <a:ext cx="4763839" cy="0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TextBox 4"/>
          <p:cNvSpPr txBox="1"/>
          <p:nvPr/>
        </p:nvSpPr>
        <p:spPr>
          <a:xfrm>
            <a:off x="860320" y="577850"/>
            <a:ext cx="4763839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03 전체적인 게임 흐름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60320" y="1347066"/>
            <a:ext cx="7165297" cy="0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TextBox 3"/>
          <p:cNvSpPr txBox="1"/>
          <p:nvPr/>
        </p:nvSpPr>
        <p:spPr>
          <a:xfrm>
            <a:off x="860320" y="1385166"/>
            <a:ext cx="16546191" cy="8562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50"/>
              </a:lnSpc>
              <a:spcBef>
                <a:spcPct val="0"/>
              </a:spcBef>
            </a:pPr>
            <a:r>
              <a:rPr lang="en-US" sz="15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    String korWord = ""; // korArr에서 무작위로 받을 값</a:t>
            </a:r>
          </a:p>
          <a:p>
            <a:pPr algn="l">
              <a:lnSpc>
                <a:spcPts val="2250"/>
              </a:lnSpc>
              <a:spcBef>
                <a:spcPct val="0"/>
              </a:spcBef>
            </a:pPr>
            <a:r>
              <a:rPr lang="en-US" sz="15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    String signWord = ""; // signArr에서 무작위로 받을 값</a:t>
            </a:r>
          </a:p>
          <a:p>
            <a:pPr algn="l">
              <a:lnSpc>
                <a:spcPts val="2250"/>
              </a:lnSpc>
              <a:spcBef>
                <a:spcPct val="0"/>
              </a:spcBef>
            </a:pPr>
            <a:r>
              <a:rPr lang="en-US" sz="15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    String gameTxt = ""; // korWord + signWord</a:t>
            </a:r>
          </a:p>
          <a:p>
            <a:pPr algn="l">
              <a:lnSpc>
                <a:spcPts val="2250"/>
              </a:lnSpc>
              <a:spcBef>
                <a:spcPct val="0"/>
              </a:spcBef>
            </a:pPr>
            <a:r>
              <a:rPr lang="en-US" sz="15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    String randomGameTxt = "";</a:t>
            </a:r>
          </a:p>
          <a:p>
            <a:pPr algn="l">
              <a:lnSpc>
                <a:spcPts val="2250"/>
              </a:lnSpc>
              <a:spcBef>
                <a:spcPct val="0"/>
              </a:spcBef>
            </a:pPr>
            <a:r>
              <a:rPr lang="en-US" sz="15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    </a:t>
            </a:r>
          </a:p>
          <a:p>
            <a:pPr algn="l">
              <a:lnSpc>
                <a:spcPts val="2250"/>
              </a:lnSpc>
              <a:spcBef>
                <a:spcPct val="0"/>
              </a:spcBef>
            </a:pPr>
            <a:r>
              <a:rPr lang="en-US" sz="15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    korWord = korArr[r.nextInt(korArr.length)];</a:t>
            </a:r>
          </a:p>
          <a:p>
            <a:pPr algn="l">
              <a:lnSpc>
                <a:spcPts val="2250"/>
              </a:lnSpc>
              <a:spcBef>
                <a:spcPct val="0"/>
              </a:spcBef>
            </a:pPr>
            <a:r>
              <a:rPr lang="en-US" sz="15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    signWord = signArr[r.nextInt(signArr.length)];</a:t>
            </a:r>
          </a:p>
          <a:p>
            <a:pPr algn="l">
              <a:lnSpc>
                <a:spcPts val="2250"/>
              </a:lnSpc>
              <a:spcBef>
                <a:spcPct val="0"/>
              </a:spcBef>
            </a:pPr>
            <a:r>
              <a:rPr lang="en-US" sz="15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    gameTxt = korWord + signWord;</a:t>
            </a:r>
          </a:p>
          <a:p>
            <a:pPr algn="l">
              <a:lnSpc>
                <a:spcPts val="2250"/>
              </a:lnSpc>
              <a:spcBef>
                <a:spcPct val="0"/>
              </a:spcBef>
            </a:pPr>
            <a:r>
              <a:rPr lang="en-US" sz="15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    // 게임 문자 랜덤으로 조합</a:t>
            </a:r>
          </a:p>
          <a:p>
            <a:pPr algn="l">
              <a:lnSpc>
                <a:spcPts val="2250"/>
              </a:lnSpc>
              <a:spcBef>
                <a:spcPct val="0"/>
              </a:spcBef>
            </a:pPr>
            <a:r>
              <a:rPr lang="en-US" sz="15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    for(int k = 0; k &lt; gameTxt.length(); k++) {</a:t>
            </a:r>
          </a:p>
          <a:p>
            <a:pPr algn="l">
              <a:lnSpc>
                <a:spcPts val="2250"/>
              </a:lnSpc>
              <a:spcBef>
                <a:spcPct val="0"/>
              </a:spcBef>
            </a:pPr>
            <a:r>
              <a:rPr lang="en-US" sz="15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     char r_txt = gameTxt.charAt(r.nextInt(gameTxt.length())); // 랜덤으로 글자 가져오기</a:t>
            </a:r>
          </a:p>
          <a:p>
            <a:pPr algn="l">
              <a:lnSpc>
                <a:spcPts val="2250"/>
              </a:lnSpc>
              <a:spcBef>
                <a:spcPct val="0"/>
              </a:spcBef>
            </a:pPr>
            <a:r>
              <a:rPr lang="en-US" sz="15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     if(randomGameTxt.length() == 0) {</a:t>
            </a:r>
          </a:p>
          <a:p>
            <a:pPr algn="l">
              <a:lnSpc>
                <a:spcPts val="2250"/>
              </a:lnSpc>
              <a:spcBef>
                <a:spcPct val="0"/>
              </a:spcBef>
            </a:pPr>
            <a:r>
              <a:rPr lang="en-US" sz="15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      randomGameTxt += r_txt;</a:t>
            </a:r>
          </a:p>
          <a:p>
            <a:pPr algn="l">
              <a:lnSpc>
                <a:spcPts val="2250"/>
              </a:lnSpc>
              <a:spcBef>
                <a:spcPct val="0"/>
              </a:spcBef>
            </a:pPr>
            <a:r>
              <a:rPr lang="en-US" sz="15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     }</a:t>
            </a:r>
          </a:p>
          <a:p>
            <a:pPr algn="l">
              <a:lnSpc>
                <a:spcPts val="2250"/>
              </a:lnSpc>
              <a:spcBef>
                <a:spcPct val="0"/>
              </a:spcBef>
            </a:pPr>
            <a:r>
              <a:rPr lang="en-US" sz="15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     for(int l = 0; l &lt; randomGameTxt.length(); l++) {</a:t>
            </a:r>
          </a:p>
          <a:p>
            <a:pPr algn="l">
              <a:lnSpc>
                <a:spcPts val="2250"/>
              </a:lnSpc>
              <a:spcBef>
                <a:spcPct val="0"/>
              </a:spcBef>
            </a:pPr>
            <a:r>
              <a:rPr lang="en-US" sz="15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      if(randomGameTxt.charAt(l) != r_txt) {</a:t>
            </a:r>
          </a:p>
          <a:p>
            <a:pPr algn="l">
              <a:lnSpc>
                <a:spcPts val="2250"/>
              </a:lnSpc>
              <a:spcBef>
                <a:spcPct val="0"/>
              </a:spcBef>
            </a:pPr>
            <a:r>
              <a:rPr lang="en-US" sz="15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      }else {</a:t>
            </a:r>
          </a:p>
          <a:p>
            <a:pPr algn="l">
              <a:lnSpc>
                <a:spcPts val="2250"/>
              </a:lnSpc>
              <a:spcBef>
                <a:spcPct val="0"/>
              </a:spcBef>
            </a:pPr>
            <a:r>
              <a:rPr lang="en-US" sz="15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       if(k != 0) {</a:t>
            </a:r>
          </a:p>
          <a:p>
            <a:pPr algn="l">
              <a:lnSpc>
                <a:spcPts val="2250"/>
              </a:lnSpc>
              <a:spcBef>
                <a:spcPct val="0"/>
              </a:spcBef>
            </a:pPr>
            <a:r>
              <a:rPr lang="en-US" sz="15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        k--;</a:t>
            </a:r>
          </a:p>
          <a:p>
            <a:pPr algn="l">
              <a:lnSpc>
                <a:spcPts val="2250"/>
              </a:lnSpc>
              <a:spcBef>
                <a:spcPct val="0"/>
              </a:spcBef>
            </a:pPr>
            <a:r>
              <a:rPr lang="en-US" sz="15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       }</a:t>
            </a:r>
          </a:p>
          <a:p>
            <a:pPr algn="l">
              <a:lnSpc>
                <a:spcPts val="2250"/>
              </a:lnSpc>
              <a:spcBef>
                <a:spcPct val="0"/>
              </a:spcBef>
            </a:pPr>
            <a:r>
              <a:rPr lang="en-US" sz="15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       break;</a:t>
            </a:r>
          </a:p>
          <a:p>
            <a:pPr algn="l">
              <a:lnSpc>
                <a:spcPts val="2250"/>
              </a:lnSpc>
              <a:spcBef>
                <a:spcPct val="0"/>
              </a:spcBef>
            </a:pPr>
            <a:r>
              <a:rPr lang="en-US" sz="15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      }</a:t>
            </a:r>
          </a:p>
          <a:p>
            <a:pPr algn="l">
              <a:lnSpc>
                <a:spcPts val="2250"/>
              </a:lnSpc>
              <a:spcBef>
                <a:spcPct val="0"/>
              </a:spcBef>
            </a:pPr>
            <a:r>
              <a:rPr lang="en-US" sz="15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      if(l == randomGameTxt.length() - 1) {</a:t>
            </a:r>
          </a:p>
          <a:p>
            <a:pPr algn="l">
              <a:lnSpc>
                <a:spcPts val="2250"/>
              </a:lnSpc>
              <a:spcBef>
                <a:spcPct val="0"/>
              </a:spcBef>
            </a:pPr>
            <a:r>
              <a:rPr lang="en-US" sz="15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       randomGameTxt += r_txt;</a:t>
            </a:r>
          </a:p>
          <a:p>
            <a:pPr algn="l">
              <a:lnSpc>
                <a:spcPts val="2250"/>
              </a:lnSpc>
              <a:spcBef>
                <a:spcPct val="0"/>
              </a:spcBef>
            </a:pPr>
            <a:r>
              <a:rPr lang="en-US" sz="15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      }</a:t>
            </a:r>
          </a:p>
          <a:p>
            <a:pPr algn="l">
              <a:lnSpc>
                <a:spcPts val="2250"/>
              </a:lnSpc>
              <a:spcBef>
                <a:spcPct val="0"/>
              </a:spcBef>
            </a:pPr>
            <a:r>
              <a:rPr lang="en-US" sz="15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      if(randomGameTxt.length() == gameTxt.length()) {</a:t>
            </a:r>
          </a:p>
          <a:p>
            <a:pPr algn="l">
              <a:lnSpc>
                <a:spcPts val="2250"/>
              </a:lnSpc>
              <a:spcBef>
                <a:spcPct val="0"/>
              </a:spcBef>
            </a:pPr>
            <a:r>
              <a:rPr lang="en-US" sz="15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       break;</a:t>
            </a:r>
          </a:p>
          <a:p>
            <a:pPr algn="l">
              <a:lnSpc>
                <a:spcPts val="2250"/>
              </a:lnSpc>
              <a:spcBef>
                <a:spcPct val="0"/>
              </a:spcBef>
            </a:pPr>
            <a:r>
              <a:rPr lang="en-US" sz="15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      }</a:t>
            </a:r>
          </a:p>
          <a:p>
            <a:pPr algn="l">
              <a:lnSpc>
                <a:spcPts val="2250"/>
              </a:lnSpc>
              <a:spcBef>
                <a:spcPct val="0"/>
              </a:spcBef>
            </a:pPr>
            <a:r>
              <a:rPr lang="en-US" sz="15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     }</a:t>
            </a:r>
          </a:p>
          <a:p>
            <a:pPr algn="l">
              <a:lnSpc>
                <a:spcPts val="2250"/>
              </a:lnSpc>
              <a:spcBef>
                <a:spcPct val="0"/>
              </a:spcBef>
            </a:pPr>
            <a:r>
              <a:rPr lang="en-US" sz="15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    }</a:t>
            </a:r>
          </a:p>
        </p:txBody>
      </p:sp>
      <p:sp>
        <p:nvSpPr>
          <p:cNvPr id="4" name="Freeform 4"/>
          <p:cNvSpPr/>
          <p:nvPr/>
        </p:nvSpPr>
        <p:spPr>
          <a:xfrm>
            <a:off x="5820233" y="2822070"/>
            <a:ext cx="2701414" cy="540283"/>
          </a:xfrm>
          <a:custGeom>
            <a:avLst/>
            <a:gdLst/>
            <a:ahLst/>
            <a:cxnLst/>
            <a:rect l="l" t="t" r="r" b="b"/>
            <a:pathLst>
              <a:path w="2701414" h="540283">
                <a:moveTo>
                  <a:pt x="0" y="0"/>
                </a:moveTo>
                <a:lnTo>
                  <a:pt x="2701414" y="0"/>
                </a:lnTo>
                <a:lnTo>
                  <a:pt x="2701414" y="540282"/>
                </a:lnTo>
                <a:lnTo>
                  <a:pt x="0" y="5402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860320" y="577850"/>
            <a:ext cx="2609999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04 기능소개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708411" y="733425"/>
            <a:ext cx="4317206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-게임 문자를 중복없이 섞기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888439" y="2670203"/>
            <a:ext cx="2570113" cy="692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korWword =&gt; 아지랑이</a:t>
            </a:r>
          </a:p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signWord   =&gt; @~$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458551" y="4263810"/>
            <a:ext cx="2359968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아, 지, 랑, 이 , @, ~, $</a:t>
            </a:r>
          </a:p>
        </p:txBody>
      </p:sp>
      <p:sp>
        <p:nvSpPr>
          <p:cNvPr id="9" name="Freeform 9"/>
          <p:cNvSpPr/>
          <p:nvPr/>
        </p:nvSpPr>
        <p:spPr>
          <a:xfrm>
            <a:off x="8451553" y="4182581"/>
            <a:ext cx="2701414" cy="540283"/>
          </a:xfrm>
          <a:custGeom>
            <a:avLst/>
            <a:gdLst/>
            <a:ahLst/>
            <a:cxnLst/>
            <a:rect l="l" t="t" r="r" b="b"/>
            <a:pathLst>
              <a:path w="2701414" h="540283">
                <a:moveTo>
                  <a:pt x="0" y="0"/>
                </a:moveTo>
                <a:lnTo>
                  <a:pt x="2701414" y="0"/>
                </a:lnTo>
                <a:lnTo>
                  <a:pt x="2701414" y="540283"/>
                </a:lnTo>
                <a:lnTo>
                  <a:pt x="0" y="5402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4708759" y="3518194"/>
            <a:ext cx="2701414" cy="540283"/>
          </a:xfrm>
          <a:custGeom>
            <a:avLst/>
            <a:gdLst/>
            <a:ahLst/>
            <a:cxnLst/>
            <a:rect l="l" t="t" r="r" b="b"/>
            <a:pathLst>
              <a:path w="2701414" h="540283">
                <a:moveTo>
                  <a:pt x="0" y="0"/>
                </a:moveTo>
                <a:lnTo>
                  <a:pt x="2701414" y="0"/>
                </a:lnTo>
                <a:lnTo>
                  <a:pt x="2701414" y="540283"/>
                </a:lnTo>
                <a:lnTo>
                  <a:pt x="0" y="5402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7700736" y="3599423"/>
            <a:ext cx="1732359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아지랑이 + @~$</a:t>
            </a:r>
          </a:p>
        </p:txBody>
      </p:sp>
      <p:sp>
        <p:nvSpPr>
          <p:cNvPr id="12" name="Freeform 12"/>
          <p:cNvSpPr/>
          <p:nvPr/>
        </p:nvSpPr>
        <p:spPr>
          <a:xfrm>
            <a:off x="4194723" y="4816475"/>
            <a:ext cx="2701414" cy="540283"/>
          </a:xfrm>
          <a:custGeom>
            <a:avLst/>
            <a:gdLst/>
            <a:ahLst/>
            <a:cxnLst/>
            <a:rect l="l" t="t" r="r" b="b"/>
            <a:pathLst>
              <a:path w="2701414" h="540283">
                <a:moveTo>
                  <a:pt x="0" y="0"/>
                </a:moveTo>
                <a:lnTo>
                  <a:pt x="2701415" y="0"/>
                </a:lnTo>
                <a:lnTo>
                  <a:pt x="2701415" y="540283"/>
                </a:lnTo>
                <a:lnTo>
                  <a:pt x="0" y="5402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7170940" y="4778375"/>
            <a:ext cx="4680645" cy="692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게임 문자열의 길이가 0이므로 반복문 실행 X</a:t>
            </a:r>
          </a:p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=&gt; 임의로 첫 글자를 저장해 반복문을 실행</a:t>
            </a:r>
          </a:p>
        </p:txBody>
      </p:sp>
      <p:sp>
        <p:nvSpPr>
          <p:cNvPr id="14" name="Freeform 14"/>
          <p:cNvSpPr/>
          <p:nvPr/>
        </p:nvSpPr>
        <p:spPr>
          <a:xfrm>
            <a:off x="5382993" y="7334070"/>
            <a:ext cx="3761007" cy="752201"/>
          </a:xfrm>
          <a:custGeom>
            <a:avLst/>
            <a:gdLst/>
            <a:ahLst/>
            <a:cxnLst/>
            <a:rect l="l" t="t" r="r" b="b"/>
            <a:pathLst>
              <a:path w="3761007" h="752201">
                <a:moveTo>
                  <a:pt x="0" y="0"/>
                </a:moveTo>
                <a:lnTo>
                  <a:pt x="3761007" y="0"/>
                </a:lnTo>
                <a:lnTo>
                  <a:pt x="3761007" y="752202"/>
                </a:lnTo>
                <a:lnTo>
                  <a:pt x="0" y="7522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9802260" y="6816408"/>
            <a:ext cx="6992987" cy="1749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게임 문자열의 길이 만큼 반복문을 실행</a:t>
            </a:r>
          </a:p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랜덤으로 뽑아온 글자가 저장된 문자열 안에 있는지 </a:t>
            </a:r>
          </a:p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한글자씩 비교해서 검사</a:t>
            </a:r>
          </a:p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=&gt; 중복되지 않으면 게임 문자열 안에 추가</a:t>
            </a:r>
          </a:p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=&gt; 중복되면 반복문을 빠져나와 랜덤 글자를 새로 가져와 다시 진행</a:t>
            </a:r>
          </a:p>
        </p:txBody>
      </p:sp>
      <p:sp>
        <p:nvSpPr>
          <p:cNvPr id="16" name="Freeform 16"/>
          <p:cNvSpPr/>
          <p:nvPr/>
        </p:nvSpPr>
        <p:spPr>
          <a:xfrm>
            <a:off x="3939730" y="8882199"/>
            <a:ext cx="3761007" cy="752201"/>
          </a:xfrm>
          <a:custGeom>
            <a:avLst/>
            <a:gdLst/>
            <a:ahLst/>
            <a:cxnLst/>
            <a:rect l="l" t="t" r="r" b="b"/>
            <a:pathLst>
              <a:path w="3761007" h="752201">
                <a:moveTo>
                  <a:pt x="0" y="0"/>
                </a:moveTo>
                <a:lnTo>
                  <a:pt x="3761006" y="0"/>
                </a:lnTo>
                <a:lnTo>
                  <a:pt x="3761006" y="752202"/>
                </a:lnTo>
                <a:lnTo>
                  <a:pt x="0" y="7522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7907827" y="8885342"/>
            <a:ext cx="3788866" cy="1044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기존에 합치기만 했던 문자열과</a:t>
            </a:r>
          </a:p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섞어서 나온 문자열의 길이가 같으면</a:t>
            </a:r>
          </a:p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종료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60320" y="1347066"/>
            <a:ext cx="4848787" cy="0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>
            <a:off x="860320" y="2309082"/>
            <a:ext cx="8968952" cy="1056706"/>
          </a:xfrm>
          <a:custGeom>
            <a:avLst/>
            <a:gdLst/>
            <a:ahLst/>
            <a:cxnLst/>
            <a:rect l="l" t="t" r="r" b="b"/>
            <a:pathLst>
              <a:path w="8968952" h="1056706">
                <a:moveTo>
                  <a:pt x="0" y="0"/>
                </a:moveTo>
                <a:lnTo>
                  <a:pt x="8968952" y="0"/>
                </a:lnTo>
                <a:lnTo>
                  <a:pt x="8968952" y="1056706"/>
                </a:lnTo>
                <a:lnTo>
                  <a:pt x="0" y="10567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16345"/>
            </a:stretch>
          </a:blipFill>
        </p:spPr>
      </p:sp>
      <p:sp>
        <p:nvSpPr>
          <p:cNvPr id="4" name="AutoShape 4"/>
          <p:cNvSpPr/>
          <p:nvPr/>
        </p:nvSpPr>
        <p:spPr>
          <a:xfrm>
            <a:off x="860320" y="4069078"/>
            <a:ext cx="1075414" cy="0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5" name="Freeform 5"/>
          <p:cNvSpPr/>
          <p:nvPr/>
        </p:nvSpPr>
        <p:spPr>
          <a:xfrm>
            <a:off x="1014758" y="6718782"/>
            <a:ext cx="10750746" cy="1839610"/>
          </a:xfrm>
          <a:custGeom>
            <a:avLst/>
            <a:gdLst/>
            <a:ahLst/>
            <a:cxnLst/>
            <a:rect l="l" t="t" r="r" b="b"/>
            <a:pathLst>
              <a:path w="10750746" h="1839610">
                <a:moveTo>
                  <a:pt x="0" y="0"/>
                </a:moveTo>
                <a:lnTo>
                  <a:pt x="10750746" y="0"/>
                </a:lnTo>
                <a:lnTo>
                  <a:pt x="10750746" y="1839609"/>
                </a:lnTo>
                <a:lnTo>
                  <a:pt x="0" y="183960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AutoShape 6"/>
          <p:cNvSpPr/>
          <p:nvPr/>
        </p:nvSpPr>
        <p:spPr>
          <a:xfrm>
            <a:off x="860320" y="9277350"/>
            <a:ext cx="1075414" cy="0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7" name="Freeform 7"/>
          <p:cNvSpPr/>
          <p:nvPr/>
        </p:nvSpPr>
        <p:spPr>
          <a:xfrm>
            <a:off x="10631182" y="2309082"/>
            <a:ext cx="7025683" cy="2638915"/>
          </a:xfrm>
          <a:custGeom>
            <a:avLst/>
            <a:gdLst/>
            <a:ahLst/>
            <a:cxnLst/>
            <a:rect l="l" t="t" r="r" b="b"/>
            <a:pathLst>
              <a:path w="7025683" h="2638915">
                <a:moveTo>
                  <a:pt x="0" y="0"/>
                </a:moveTo>
                <a:lnTo>
                  <a:pt x="7025683" y="0"/>
                </a:lnTo>
                <a:lnTo>
                  <a:pt x="7025683" y="2638915"/>
                </a:lnTo>
                <a:lnTo>
                  <a:pt x="0" y="263891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028700" y="5143500"/>
            <a:ext cx="9727487" cy="530590"/>
          </a:xfrm>
          <a:custGeom>
            <a:avLst/>
            <a:gdLst/>
            <a:ahLst/>
            <a:cxnLst/>
            <a:rect l="l" t="t" r="r" b="b"/>
            <a:pathLst>
              <a:path w="9727487" h="530590">
                <a:moveTo>
                  <a:pt x="0" y="0"/>
                </a:moveTo>
                <a:lnTo>
                  <a:pt x="9727487" y="0"/>
                </a:lnTo>
                <a:lnTo>
                  <a:pt x="9727487" y="530590"/>
                </a:lnTo>
                <a:lnTo>
                  <a:pt x="0" y="53059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9" name="AutoShape 9"/>
          <p:cNvSpPr/>
          <p:nvPr/>
        </p:nvSpPr>
        <p:spPr>
          <a:xfrm>
            <a:off x="860320" y="6166649"/>
            <a:ext cx="1075414" cy="0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0" name="Freeform 10"/>
          <p:cNvSpPr/>
          <p:nvPr/>
        </p:nvSpPr>
        <p:spPr>
          <a:xfrm>
            <a:off x="11472671" y="6638728"/>
            <a:ext cx="5786629" cy="505158"/>
          </a:xfrm>
          <a:custGeom>
            <a:avLst/>
            <a:gdLst/>
            <a:ahLst/>
            <a:cxnLst/>
            <a:rect l="l" t="t" r="r" b="b"/>
            <a:pathLst>
              <a:path w="5786629" h="505158">
                <a:moveTo>
                  <a:pt x="0" y="0"/>
                </a:moveTo>
                <a:lnTo>
                  <a:pt x="5786629" y="0"/>
                </a:lnTo>
                <a:lnTo>
                  <a:pt x="5786629" y="505157"/>
                </a:lnTo>
                <a:lnTo>
                  <a:pt x="0" y="50515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r="-64410"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1579502" y="7814318"/>
            <a:ext cx="5129044" cy="744073"/>
          </a:xfrm>
          <a:custGeom>
            <a:avLst/>
            <a:gdLst/>
            <a:ahLst/>
            <a:cxnLst/>
            <a:rect l="l" t="t" r="r" b="b"/>
            <a:pathLst>
              <a:path w="5129044" h="744073">
                <a:moveTo>
                  <a:pt x="0" y="0"/>
                </a:moveTo>
                <a:lnTo>
                  <a:pt x="5129044" y="0"/>
                </a:lnTo>
                <a:lnTo>
                  <a:pt x="5129044" y="744073"/>
                </a:lnTo>
                <a:lnTo>
                  <a:pt x="0" y="74407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r="-73278"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860320" y="577850"/>
            <a:ext cx="2609999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05 기능소개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717936" y="733425"/>
            <a:ext cx="3860006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-입력값의 일치여부 확인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546644" y="3755071"/>
            <a:ext cx="7686973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랜덤으로 korArr배열에서 문자열 받아오기 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839478" y="8767941"/>
            <a:ext cx="9476929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.equals()메소드를 사용해서 입력값의 일치여부 판단.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165320" y="5862167"/>
            <a:ext cx="7897861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플레이어로 부터 문자열을 입력 받기.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860320" y="1347066"/>
            <a:ext cx="5549768" cy="0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 flipH="1">
            <a:off x="6545285" y="1644650"/>
            <a:ext cx="315265" cy="1333811"/>
          </a:xfrm>
          <a:custGeom>
            <a:avLst/>
            <a:gdLst/>
            <a:ahLst/>
            <a:cxnLst/>
            <a:rect l="l" t="t" r="r" b="b"/>
            <a:pathLst>
              <a:path w="315265" h="1333811">
                <a:moveTo>
                  <a:pt x="315264" y="0"/>
                </a:moveTo>
                <a:lnTo>
                  <a:pt x="0" y="0"/>
                </a:lnTo>
                <a:lnTo>
                  <a:pt x="0" y="1333811"/>
                </a:lnTo>
                <a:lnTo>
                  <a:pt x="315264" y="1333811"/>
                </a:lnTo>
                <a:lnTo>
                  <a:pt x="315264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860320" y="1597025"/>
            <a:ext cx="5289203" cy="5974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long beforeTime = System.currentTimeMillis();</a:t>
            </a:r>
          </a:p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String userTxt = in.nextLine(); // 값을 입력받을 변수</a:t>
            </a:r>
          </a:p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long afterTime = System.currentTimeMillis();</a:t>
            </a:r>
          </a:p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long secDiffTime = (afterTime - beforeTime)/1000;</a:t>
            </a:r>
          </a:p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questionCnt++;</a:t>
            </a:r>
          </a:p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accSpeed += secDiffTime;</a:t>
            </a:r>
          </a:p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accTxt += userTxt;</a:t>
            </a:r>
          </a:p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if(userTxt.equals(gameTxt)) {</a:t>
            </a:r>
          </a:p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score += 20;</a:t>
            </a:r>
          </a:p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}else {</a:t>
            </a:r>
          </a:p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missWord = "";</a:t>
            </a:r>
          </a:p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score += 0;</a:t>
            </a:r>
          </a:p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}</a:t>
            </a:r>
          </a:p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for(int k = 0; k &lt; gameTxt.length(); k++) {</a:t>
            </a:r>
          </a:p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 if(userTxt.charAt(k) != gameTxt.charAt(k)) {</a:t>
            </a:r>
          </a:p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 missCnt++;</a:t>
            </a:r>
          </a:p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 missWord += userTxt.charAt(k) + " ";</a:t>
            </a:r>
          </a:p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 }</a:t>
            </a:r>
          </a:p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}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60320" y="7799705"/>
            <a:ext cx="11115973" cy="944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userSpeed[i] = Math.round((accSpeed / questionCnt) * 10) / 10.0; // 소수점 1자리까지</a:t>
            </a:r>
          </a:p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userCorrect[i] = Math.round(((1 - (double) missCnt / accTxt.length()) * 100) * 10) / 10.0; // 소수점 1자리까지</a:t>
            </a:r>
          </a:p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userPoint[i] =  score; // 점수</a:t>
            </a:r>
          </a:p>
        </p:txBody>
      </p:sp>
      <p:sp>
        <p:nvSpPr>
          <p:cNvPr id="6" name="Freeform 6"/>
          <p:cNvSpPr/>
          <p:nvPr/>
        </p:nvSpPr>
        <p:spPr>
          <a:xfrm>
            <a:off x="7349571" y="2041414"/>
            <a:ext cx="2701414" cy="540283"/>
          </a:xfrm>
          <a:custGeom>
            <a:avLst/>
            <a:gdLst/>
            <a:ahLst/>
            <a:cxnLst/>
            <a:rect l="l" t="t" r="r" b="b"/>
            <a:pathLst>
              <a:path w="2701414" h="540283">
                <a:moveTo>
                  <a:pt x="0" y="0"/>
                </a:moveTo>
                <a:lnTo>
                  <a:pt x="2701414" y="0"/>
                </a:lnTo>
                <a:lnTo>
                  <a:pt x="2701414" y="540283"/>
                </a:lnTo>
                <a:lnTo>
                  <a:pt x="0" y="54028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4282748" y="4337736"/>
            <a:ext cx="2701414" cy="540283"/>
          </a:xfrm>
          <a:custGeom>
            <a:avLst/>
            <a:gdLst/>
            <a:ahLst/>
            <a:cxnLst/>
            <a:rect l="l" t="t" r="r" b="b"/>
            <a:pathLst>
              <a:path w="2701414" h="540283">
                <a:moveTo>
                  <a:pt x="0" y="0"/>
                </a:moveTo>
                <a:lnTo>
                  <a:pt x="2701414" y="0"/>
                </a:lnTo>
                <a:lnTo>
                  <a:pt x="2701414" y="540283"/>
                </a:lnTo>
                <a:lnTo>
                  <a:pt x="0" y="54028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6149523" y="5965767"/>
            <a:ext cx="2701414" cy="540283"/>
          </a:xfrm>
          <a:custGeom>
            <a:avLst/>
            <a:gdLst/>
            <a:ahLst/>
            <a:cxnLst/>
            <a:rect l="l" t="t" r="r" b="b"/>
            <a:pathLst>
              <a:path w="2701414" h="540283">
                <a:moveTo>
                  <a:pt x="0" y="0"/>
                </a:moveTo>
                <a:lnTo>
                  <a:pt x="2701414" y="0"/>
                </a:lnTo>
                <a:lnTo>
                  <a:pt x="2701414" y="540283"/>
                </a:lnTo>
                <a:lnTo>
                  <a:pt x="0" y="54028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860320" y="577850"/>
            <a:ext cx="2609999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06 기능소개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708411" y="733425"/>
            <a:ext cx="2701677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-결과값 산출하기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60320" y="8872855"/>
            <a:ext cx="12000458" cy="944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for(int i = 0; i &lt; userCnt; i++) {</a:t>
            </a:r>
          </a:p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    userTotalScore[i] = Math.round(((userPoint[i] * 0.5) + userSpeedScore[i] + userCorrectScore[i]) * 100) / 100.0;   </a:t>
            </a:r>
          </a:p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}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498660" y="1770218"/>
            <a:ext cx="4256038" cy="1044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입력값을 받기전과 후로 시간값을 받아서</a:t>
            </a:r>
          </a:p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타자속도를 구하기 위해</a:t>
            </a:r>
          </a:p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두 값의 차이를 계속 누적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243402" y="4066540"/>
            <a:ext cx="3995440" cy="1044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100점 만점 기준으로 20점 5문제 제출</a:t>
            </a:r>
          </a:p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글자가 모두 맞으면 20점 부여</a:t>
            </a:r>
          </a:p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글자가 하나라도 틀리면 0점 부여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141103" y="5870783"/>
            <a:ext cx="4093666" cy="692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글자를  각각 비교해서 일치하지 않으면</a:t>
            </a:r>
          </a:p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오타를 누적하고 오타 글자를 출력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3875241" y="7660691"/>
            <a:ext cx="4224189" cy="1044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타자 속도   =&gt;  (누적 시간 값 / 문제 수)</a:t>
            </a:r>
          </a:p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정확도  =&gt;  (오타 개수 / 입력한 글자 수)</a:t>
            </a:r>
          </a:p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점수  =&gt;  맞은 문제 수 만큼 20점 누적</a:t>
            </a:r>
          </a:p>
        </p:txBody>
      </p:sp>
      <p:sp>
        <p:nvSpPr>
          <p:cNvPr id="16" name="Freeform 16"/>
          <p:cNvSpPr/>
          <p:nvPr/>
        </p:nvSpPr>
        <p:spPr>
          <a:xfrm>
            <a:off x="10966973" y="7755675"/>
            <a:ext cx="2701414" cy="540283"/>
          </a:xfrm>
          <a:custGeom>
            <a:avLst/>
            <a:gdLst/>
            <a:ahLst/>
            <a:cxnLst/>
            <a:rect l="l" t="t" r="r" b="b"/>
            <a:pathLst>
              <a:path w="2701414" h="540283">
                <a:moveTo>
                  <a:pt x="0" y="0"/>
                </a:moveTo>
                <a:lnTo>
                  <a:pt x="2701414" y="0"/>
                </a:lnTo>
                <a:lnTo>
                  <a:pt x="2701414" y="540283"/>
                </a:lnTo>
                <a:lnTo>
                  <a:pt x="0" y="54028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13875241" y="8734530"/>
            <a:ext cx="4412759" cy="1044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총점   =&gt; </a:t>
            </a:r>
          </a:p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점수 50%, 타자속도 20%, 정확도 30% 로 환산해서 100점 만점 기준으로 계산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60320" y="1347066"/>
            <a:ext cx="4848787" cy="0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>
            <a:off x="2316601" y="1488273"/>
            <a:ext cx="11790636" cy="6903650"/>
          </a:xfrm>
          <a:custGeom>
            <a:avLst/>
            <a:gdLst/>
            <a:ahLst/>
            <a:cxnLst/>
            <a:rect l="l" t="t" r="r" b="b"/>
            <a:pathLst>
              <a:path w="11790636" h="6903650">
                <a:moveTo>
                  <a:pt x="0" y="0"/>
                </a:moveTo>
                <a:lnTo>
                  <a:pt x="11790635" y="0"/>
                </a:lnTo>
                <a:lnTo>
                  <a:pt x="11790635" y="6903650"/>
                </a:lnTo>
                <a:lnTo>
                  <a:pt x="0" y="69036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869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860320" y="577850"/>
            <a:ext cx="2609999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07 기능소개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708411" y="733425"/>
            <a:ext cx="2000696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-랭킹 정하기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8456930"/>
            <a:ext cx="16763786" cy="1545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sz="29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반복문을 사용해서 첫번째 최댓값, 두번째 최댓값... 사용자 인원수 만큼의 최대값을 저장한다.</a:t>
            </a:r>
          </a:p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x는 랭킹 배열의 인덱스값이다.</a:t>
            </a:r>
          </a:p>
          <a:p>
            <a:pPr algn="ctr">
              <a:lnSpc>
                <a:spcPts val="4060"/>
              </a:lnSpc>
            </a:pPr>
            <a:r>
              <a:rPr lang="en-US" sz="29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이후 총점을 0에서 원상복구 하는 작업이 있어야 랭킹을 출력할때 총점값을 사용할 수 있게된다.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60320" y="1347066"/>
            <a:ext cx="2609999" cy="0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3" name="Picture 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t="16265" r="54772"/>
          <a:stretch>
            <a:fillRect/>
          </a:stretch>
        </p:blipFill>
        <p:spPr>
          <a:xfrm>
            <a:off x="860320" y="3090236"/>
            <a:ext cx="7340650" cy="6350733"/>
          </a:xfrm>
          <a:prstGeom prst="rect">
            <a:avLst/>
          </a:prstGeom>
        </p:spPr>
      </p:pic>
      <p:pic>
        <p:nvPicPr>
          <p:cNvPr id="4" name="Picture 4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rcRect/>
          <a:stretch>
            <a:fillRect/>
          </a:stretch>
        </p:blipFill>
        <p:spPr>
          <a:xfrm>
            <a:off x="10368079" y="3090236"/>
            <a:ext cx="6891221" cy="6350733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860320" y="577850"/>
            <a:ext cx="2609999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08 실행영상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246678" y="1852133"/>
            <a:ext cx="2223641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난이도: 기본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368079" y="1852133"/>
            <a:ext cx="2223641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난이도: 심화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video>
              <p:cMediaNode vol="100000">
                <p:cTn id="3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60320" y="1347066"/>
            <a:ext cx="1675358" cy="0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>
            <a:off x="1028700" y="3172592"/>
            <a:ext cx="3628731" cy="6114411"/>
            <a:chOff x="0" y="0"/>
            <a:chExt cx="4838307" cy="8152548"/>
          </a:xfrm>
        </p:grpSpPr>
        <p:sp>
          <p:nvSpPr>
            <p:cNvPr id="4" name="Freeform 4"/>
            <p:cNvSpPr/>
            <p:nvPr/>
          </p:nvSpPr>
          <p:spPr>
            <a:xfrm>
              <a:off x="1404545" y="0"/>
              <a:ext cx="2029218" cy="2171342"/>
            </a:xfrm>
            <a:custGeom>
              <a:avLst/>
              <a:gdLst/>
              <a:ahLst/>
              <a:cxnLst/>
              <a:rect l="l" t="t" r="r" b="b"/>
              <a:pathLst>
                <a:path w="2029218" h="2171342">
                  <a:moveTo>
                    <a:pt x="0" y="0"/>
                  </a:moveTo>
                  <a:lnTo>
                    <a:pt x="2029218" y="0"/>
                  </a:lnTo>
                  <a:lnTo>
                    <a:pt x="2029218" y="2171342"/>
                  </a:lnTo>
                  <a:lnTo>
                    <a:pt x="0" y="21713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5" name="Group 5"/>
            <p:cNvGrpSpPr/>
            <p:nvPr/>
          </p:nvGrpSpPr>
          <p:grpSpPr>
            <a:xfrm>
              <a:off x="878336" y="3093163"/>
              <a:ext cx="3081635" cy="931162"/>
              <a:chOff x="0" y="0"/>
              <a:chExt cx="608718" cy="183933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608718" cy="183933"/>
              </a:xfrm>
              <a:custGeom>
                <a:avLst/>
                <a:gdLst/>
                <a:ahLst/>
                <a:cxnLst/>
                <a:rect l="l" t="t" r="r" b="b"/>
                <a:pathLst>
                  <a:path w="608718" h="183933">
                    <a:moveTo>
                      <a:pt x="91967" y="0"/>
                    </a:moveTo>
                    <a:lnTo>
                      <a:pt x="516751" y="0"/>
                    </a:lnTo>
                    <a:cubicBezTo>
                      <a:pt x="541143" y="0"/>
                      <a:pt x="564535" y="9689"/>
                      <a:pt x="581782" y="26936"/>
                    </a:cubicBezTo>
                    <a:cubicBezTo>
                      <a:pt x="599029" y="44184"/>
                      <a:pt x="608718" y="67576"/>
                      <a:pt x="608718" y="91967"/>
                    </a:cubicBezTo>
                    <a:lnTo>
                      <a:pt x="608718" y="91967"/>
                    </a:lnTo>
                    <a:cubicBezTo>
                      <a:pt x="608718" y="116358"/>
                      <a:pt x="599029" y="139750"/>
                      <a:pt x="581782" y="156997"/>
                    </a:cubicBezTo>
                    <a:cubicBezTo>
                      <a:pt x="564535" y="174244"/>
                      <a:pt x="541143" y="183933"/>
                      <a:pt x="516751" y="183933"/>
                    </a:cubicBezTo>
                    <a:lnTo>
                      <a:pt x="91967" y="183933"/>
                    </a:lnTo>
                    <a:cubicBezTo>
                      <a:pt x="67576" y="183933"/>
                      <a:pt x="44184" y="174244"/>
                      <a:pt x="26936" y="156997"/>
                    </a:cubicBezTo>
                    <a:cubicBezTo>
                      <a:pt x="9689" y="139750"/>
                      <a:pt x="0" y="116358"/>
                      <a:pt x="0" y="91967"/>
                    </a:cubicBezTo>
                    <a:lnTo>
                      <a:pt x="0" y="91967"/>
                    </a:lnTo>
                    <a:cubicBezTo>
                      <a:pt x="0" y="67576"/>
                      <a:pt x="9689" y="44184"/>
                      <a:pt x="26936" y="26936"/>
                    </a:cubicBezTo>
                    <a:cubicBezTo>
                      <a:pt x="44184" y="9689"/>
                      <a:pt x="67576" y="0"/>
                      <a:pt x="91967" y="0"/>
                    </a:cubicBezTo>
                    <a:close/>
                  </a:path>
                </a:pathLst>
              </a:custGeom>
              <a:solidFill>
                <a:srgbClr val="090807"/>
              </a:solidFill>
            </p:spPr>
          </p:sp>
          <p:sp>
            <p:nvSpPr>
              <p:cNvPr id="7" name="TextBox 7"/>
              <p:cNvSpPr txBox="1"/>
              <p:nvPr/>
            </p:nvSpPr>
            <p:spPr>
              <a:xfrm>
                <a:off x="0" y="-38100"/>
                <a:ext cx="608718" cy="2220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sp>
          <p:nvSpPr>
            <p:cNvPr id="8" name="TextBox 8"/>
            <p:cNvSpPr txBox="1"/>
            <p:nvPr/>
          </p:nvSpPr>
          <p:spPr>
            <a:xfrm>
              <a:off x="1581003" y="3261352"/>
              <a:ext cx="1676301" cy="5471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99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FEFBEE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문제 해결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4640998"/>
              <a:ext cx="4838307" cy="35115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00"/>
                </a:lnSpc>
              </a:pPr>
              <a:r>
                <a:rPr lang="en-US" sz="2000">
                  <a:solidFill>
                    <a:srgbClr val="090807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랭킹순위를 정할때 , 인원수만큼</a:t>
              </a:r>
            </a:p>
            <a:p>
              <a:pPr algn="ctr">
                <a:lnSpc>
                  <a:spcPts val="3000"/>
                </a:lnSpc>
              </a:pPr>
              <a:r>
                <a:rPr lang="en-US" sz="2000">
                  <a:solidFill>
                    <a:srgbClr val="090807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의 최대값을 구하는 상황이 있었습니다. 저는 이문제를 해결하기 위해 팀원과 상의중 기존 최대값을 0으로 대체하고 무한루프를 사용해서 비교하는 방법을 알아내었습니다.</a:t>
              </a:r>
            </a:p>
            <a:p>
              <a:pPr algn="ctr">
                <a:lnSpc>
                  <a:spcPts val="3000"/>
                </a:lnSpc>
              </a:pPr>
              <a:endParaRPr lang="en-US" sz="20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endParaRP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5060969" y="3172592"/>
            <a:ext cx="3628731" cy="5352411"/>
            <a:chOff x="0" y="0"/>
            <a:chExt cx="4838307" cy="7136548"/>
          </a:xfrm>
        </p:grpSpPr>
        <p:sp>
          <p:nvSpPr>
            <p:cNvPr id="11" name="Freeform 11"/>
            <p:cNvSpPr/>
            <p:nvPr/>
          </p:nvSpPr>
          <p:spPr>
            <a:xfrm>
              <a:off x="1404545" y="0"/>
              <a:ext cx="2029218" cy="2171342"/>
            </a:xfrm>
            <a:custGeom>
              <a:avLst/>
              <a:gdLst/>
              <a:ahLst/>
              <a:cxnLst/>
              <a:rect l="l" t="t" r="r" b="b"/>
              <a:pathLst>
                <a:path w="2029218" h="2171342">
                  <a:moveTo>
                    <a:pt x="0" y="0"/>
                  </a:moveTo>
                  <a:lnTo>
                    <a:pt x="2029218" y="0"/>
                  </a:lnTo>
                  <a:lnTo>
                    <a:pt x="2029218" y="2171342"/>
                  </a:lnTo>
                  <a:lnTo>
                    <a:pt x="0" y="21713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12" name="Group 12"/>
            <p:cNvGrpSpPr/>
            <p:nvPr/>
          </p:nvGrpSpPr>
          <p:grpSpPr>
            <a:xfrm>
              <a:off x="878336" y="3093163"/>
              <a:ext cx="3081635" cy="931162"/>
              <a:chOff x="0" y="0"/>
              <a:chExt cx="608718" cy="183933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608718" cy="183933"/>
              </a:xfrm>
              <a:custGeom>
                <a:avLst/>
                <a:gdLst/>
                <a:ahLst/>
                <a:cxnLst/>
                <a:rect l="l" t="t" r="r" b="b"/>
                <a:pathLst>
                  <a:path w="608718" h="183933">
                    <a:moveTo>
                      <a:pt x="91967" y="0"/>
                    </a:moveTo>
                    <a:lnTo>
                      <a:pt x="516751" y="0"/>
                    </a:lnTo>
                    <a:cubicBezTo>
                      <a:pt x="541143" y="0"/>
                      <a:pt x="564535" y="9689"/>
                      <a:pt x="581782" y="26936"/>
                    </a:cubicBezTo>
                    <a:cubicBezTo>
                      <a:pt x="599029" y="44184"/>
                      <a:pt x="608718" y="67576"/>
                      <a:pt x="608718" y="91967"/>
                    </a:cubicBezTo>
                    <a:lnTo>
                      <a:pt x="608718" y="91967"/>
                    </a:lnTo>
                    <a:cubicBezTo>
                      <a:pt x="608718" y="116358"/>
                      <a:pt x="599029" y="139750"/>
                      <a:pt x="581782" y="156997"/>
                    </a:cubicBezTo>
                    <a:cubicBezTo>
                      <a:pt x="564535" y="174244"/>
                      <a:pt x="541143" y="183933"/>
                      <a:pt x="516751" y="183933"/>
                    </a:cubicBezTo>
                    <a:lnTo>
                      <a:pt x="91967" y="183933"/>
                    </a:lnTo>
                    <a:cubicBezTo>
                      <a:pt x="67576" y="183933"/>
                      <a:pt x="44184" y="174244"/>
                      <a:pt x="26936" y="156997"/>
                    </a:cubicBezTo>
                    <a:cubicBezTo>
                      <a:pt x="9689" y="139750"/>
                      <a:pt x="0" y="116358"/>
                      <a:pt x="0" y="91967"/>
                    </a:cubicBezTo>
                    <a:lnTo>
                      <a:pt x="0" y="91967"/>
                    </a:lnTo>
                    <a:cubicBezTo>
                      <a:pt x="0" y="67576"/>
                      <a:pt x="9689" y="44184"/>
                      <a:pt x="26936" y="26936"/>
                    </a:cubicBezTo>
                    <a:cubicBezTo>
                      <a:pt x="44184" y="9689"/>
                      <a:pt x="67576" y="0"/>
                      <a:pt x="91967" y="0"/>
                    </a:cubicBezTo>
                    <a:close/>
                  </a:path>
                </a:pathLst>
              </a:custGeom>
              <a:solidFill>
                <a:srgbClr val="090807"/>
              </a:solidFill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0" y="-38100"/>
                <a:ext cx="608718" cy="2220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sp>
          <p:nvSpPr>
            <p:cNvPr id="15" name="TextBox 15"/>
            <p:cNvSpPr txBox="1"/>
            <p:nvPr/>
          </p:nvSpPr>
          <p:spPr>
            <a:xfrm>
              <a:off x="1581003" y="3261352"/>
              <a:ext cx="1676301" cy="5471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99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FEFBEE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문제 해결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4640998"/>
              <a:ext cx="4838307" cy="24955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00"/>
                </a:lnSpc>
              </a:pPr>
              <a:r>
                <a:rPr lang="en-US" sz="2000">
                  <a:solidFill>
                    <a:srgbClr val="090807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또한 제가 문자열 배열에서 인덱스 번호로 랜던 숫자를 사용 시 중복될 수 있다는 상황을 생각하지 못했는데, 이 또한 팀원과 상의 후 일게 됨.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3652639" y="3157339"/>
            <a:ext cx="3628731" cy="6510665"/>
            <a:chOff x="0" y="0"/>
            <a:chExt cx="4838307" cy="8680886"/>
          </a:xfrm>
        </p:grpSpPr>
        <p:grpSp>
          <p:nvGrpSpPr>
            <p:cNvPr id="18" name="Group 18"/>
            <p:cNvGrpSpPr/>
            <p:nvPr/>
          </p:nvGrpSpPr>
          <p:grpSpPr>
            <a:xfrm>
              <a:off x="878336" y="3113501"/>
              <a:ext cx="3081635" cy="931162"/>
              <a:chOff x="0" y="0"/>
              <a:chExt cx="608718" cy="183933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608718" cy="183933"/>
              </a:xfrm>
              <a:custGeom>
                <a:avLst/>
                <a:gdLst/>
                <a:ahLst/>
                <a:cxnLst/>
                <a:rect l="l" t="t" r="r" b="b"/>
                <a:pathLst>
                  <a:path w="608718" h="183933">
                    <a:moveTo>
                      <a:pt x="91967" y="0"/>
                    </a:moveTo>
                    <a:lnTo>
                      <a:pt x="516751" y="0"/>
                    </a:lnTo>
                    <a:cubicBezTo>
                      <a:pt x="541143" y="0"/>
                      <a:pt x="564535" y="9689"/>
                      <a:pt x="581782" y="26936"/>
                    </a:cubicBezTo>
                    <a:cubicBezTo>
                      <a:pt x="599029" y="44184"/>
                      <a:pt x="608718" y="67576"/>
                      <a:pt x="608718" y="91967"/>
                    </a:cubicBezTo>
                    <a:lnTo>
                      <a:pt x="608718" y="91967"/>
                    </a:lnTo>
                    <a:cubicBezTo>
                      <a:pt x="608718" y="116358"/>
                      <a:pt x="599029" y="139750"/>
                      <a:pt x="581782" y="156997"/>
                    </a:cubicBezTo>
                    <a:cubicBezTo>
                      <a:pt x="564535" y="174244"/>
                      <a:pt x="541143" y="183933"/>
                      <a:pt x="516751" y="183933"/>
                    </a:cubicBezTo>
                    <a:lnTo>
                      <a:pt x="91967" y="183933"/>
                    </a:lnTo>
                    <a:cubicBezTo>
                      <a:pt x="67576" y="183933"/>
                      <a:pt x="44184" y="174244"/>
                      <a:pt x="26936" y="156997"/>
                    </a:cubicBezTo>
                    <a:cubicBezTo>
                      <a:pt x="9689" y="139750"/>
                      <a:pt x="0" y="116358"/>
                      <a:pt x="0" y="91967"/>
                    </a:cubicBezTo>
                    <a:lnTo>
                      <a:pt x="0" y="91967"/>
                    </a:lnTo>
                    <a:cubicBezTo>
                      <a:pt x="0" y="67576"/>
                      <a:pt x="9689" y="44184"/>
                      <a:pt x="26936" y="26936"/>
                    </a:cubicBezTo>
                    <a:cubicBezTo>
                      <a:pt x="44184" y="9689"/>
                      <a:pt x="67576" y="0"/>
                      <a:pt x="91967" y="0"/>
                    </a:cubicBezTo>
                    <a:close/>
                  </a:path>
                </a:pathLst>
              </a:custGeom>
              <a:solidFill>
                <a:srgbClr val="090807"/>
              </a:solidFill>
            </p:spPr>
          </p:sp>
          <p:sp>
            <p:nvSpPr>
              <p:cNvPr id="20" name="TextBox 20"/>
              <p:cNvSpPr txBox="1"/>
              <p:nvPr/>
            </p:nvSpPr>
            <p:spPr>
              <a:xfrm>
                <a:off x="0" y="-38100"/>
                <a:ext cx="608718" cy="2220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sp>
          <p:nvSpPr>
            <p:cNvPr id="21" name="TextBox 21"/>
            <p:cNvSpPr txBox="1"/>
            <p:nvPr/>
          </p:nvSpPr>
          <p:spPr>
            <a:xfrm>
              <a:off x="1346656" y="3281690"/>
              <a:ext cx="2177552" cy="5471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99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FEFBEE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재밌는 고통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4661336"/>
              <a:ext cx="4838307" cy="40195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00"/>
                </a:lnSpc>
              </a:pPr>
              <a:r>
                <a:rPr lang="en-US" sz="2000">
                  <a:solidFill>
                    <a:srgbClr val="090807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첫 미니프로젝트를 진행하면서</a:t>
              </a:r>
            </a:p>
            <a:p>
              <a:pPr algn="ctr">
                <a:lnSpc>
                  <a:spcPts val="3000"/>
                </a:lnSpc>
              </a:pPr>
              <a:r>
                <a:rPr lang="en-US" sz="2000">
                  <a:solidFill>
                    <a:srgbClr val="090807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분업을 하는 것이 쉽지 않았고</a:t>
              </a:r>
            </a:p>
            <a:p>
              <a:pPr algn="ctr">
                <a:lnSpc>
                  <a:spcPts val="3000"/>
                </a:lnSpc>
              </a:pPr>
              <a:r>
                <a:rPr lang="en-US" sz="2000">
                  <a:solidFill>
                    <a:srgbClr val="090807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코드가 원활하게 동작하지 않아서</a:t>
              </a:r>
            </a:p>
            <a:p>
              <a:pPr algn="ctr">
                <a:lnSpc>
                  <a:spcPts val="3000"/>
                </a:lnSpc>
              </a:pPr>
              <a:r>
                <a:rPr lang="en-US" sz="2000">
                  <a:solidFill>
                    <a:srgbClr val="090807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답답하고 어지러웠습니다. </a:t>
              </a:r>
            </a:p>
            <a:p>
              <a:pPr algn="ctr">
                <a:lnSpc>
                  <a:spcPts val="3000"/>
                </a:lnSpc>
              </a:pPr>
              <a:r>
                <a:rPr lang="en-US" sz="2000">
                  <a:solidFill>
                    <a:srgbClr val="090807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그치만</a:t>
              </a:r>
            </a:p>
            <a:p>
              <a:pPr algn="ctr">
                <a:lnSpc>
                  <a:spcPts val="3000"/>
                </a:lnSpc>
              </a:pPr>
              <a:r>
                <a:rPr lang="en-US" sz="2000">
                  <a:solidFill>
                    <a:srgbClr val="090807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 제작하는 동안에</a:t>
              </a:r>
            </a:p>
            <a:p>
              <a:pPr algn="ctr">
                <a:lnSpc>
                  <a:spcPts val="3000"/>
                </a:lnSpc>
              </a:pPr>
              <a:r>
                <a:rPr lang="en-US" sz="2000">
                  <a:solidFill>
                    <a:srgbClr val="090807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시나리오 및 코드를 작성하는 것을</a:t>
              </a:r>
            </a:p>
            <a:p>
              <a:pPr algn="ctr">
                <a:lnSpc>
                  <a:spcPts val="3000"/>
                </a:lnSpc>
              </a:pPr>
              <a:r>
                <a:rPr lang="en-US" sz="2000">
                  <a:solidFill>
                    <a:srgbClr val="090807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즐기면서 진행했다. </a:t>
              </a:r>
            </a:p>
          </p:txBody>
        </p:sp>
        <p:sp>
          <p:nvSpPr>
            <p:cNvPr id="23" name="Freeform 23"/>
            <p:cNvSpPr/>
            <p:nvPr/>
          </p:nvSpPr>
          <p:spPr>
            <a:xfrm>
              <a:off x="1299707" y="0"/>
              <a:ext cx="2224501" cy="2224501"/>
            </a:xfrm>
            <a:custGeom>
              <a:avLst/>
              <a:gdLst/>
              <a:ahLst/>
              <a:cxnLst/>
              <a:rect l="l" t="t" r="r" b="b"/>
              <a:pathLst>
                <a:path w="2224501" h="2224501">
                  <a:moveTo>
                    <a:pt x="0" y="0"/>
                  </a:moveTo>
                  <a:lnTo>
                    <a:pt x="2224501" y="0"/>
                  </a:lnTo>
                  <a:lnTo>
                    <a:pt x="2224501" y="2224501"/>
                  </a:lnTo>
                  <a:lnTo>
                    <a:pt x="0" y="22245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grpSp>
        <p:nvGrpSpPr>
          <p:cNvPr id="24" name="Group 24"/>
          <p:cNvGrpSpPr/>
          <p:nvPr/>
        </p:nvGrpSpPr>
        <p:grpSpPr>
          <a:xfrm>
            <a:off x="9444659" y="3172592"/>
            <a:ext cx="3628731" cy="6114411"/>
            <a:chOff x="0" y="0"/>
            <a:chExt cx="4838307" cy="8152548"/>
          </a:xfrm>
        </p:grpSpPr>
        <p:grpSp>
          <p:nvGrpSpPr>
            <p:cNvPr id="25" name="Group 25"/>
            <p:cNvGrpSpPr/>
            <p:nvPr/>
          </p:nvGrpSpPr>
          <p:grpSpPr>
            <a:xfrm>
              <a:off x="878336" y="3093163"/>
              <a:ext cx="3081635" cy="931162"/>
              <a:chOff x="0" y="0"/>
              <a:chExt cx="608718" cy="183933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608718" cy="183933"/>
              </a:xfrm>
              <a:custGeom>
                <a:avLst/>
                <a:gdLst/>
                <a:ahLst/>
                <a:cxnLst/>
                <a:rect l="l" t="t" r="r" b="b"/>
                <a:pathLst>
                  <a:path w="608718" h="183933">
                    <a:moveTo>
                      <a:pt x="91967" y="0"/>
                    </a:moveTo>
                    <a:lnTo>
                      <a:pt x="516751" y="0"/>
                    </a:lnTo>
                    <a:cubicBezTo>
                      <a:pt x="541143" y="0"/>
                      <a:pt x="564535" y="9689"/>
                      <a:pt x="581782" y="26936"/>
                    </a:cubicBezTo>
                    <a:cubicBezTo>
                      <a:pt x="599029" y="44184"/>
                      <a:pt x="608718" y="67576"/>
                      <a:pt x="608718" y="91967"/>
                    </a:cubicBezTo>
                    <a:lnTo>
                      <a:pt x="608718" y="91967"/>
                    </a:lnTo>
                    <a:cubicBezTo>
                      <a:pt x="608718" y="116358"/>
                      <a:pt x="599029" y="139750"/>
                      <a:pt x="581782" y="156997"/>
                    </a:cubicBezTo>
                    <a:cubicBezTo>
                      <a:pt x="564535" y="174244"/>
                      <a:pt x="541143" y="183933"/>
                      <a:pt x="516751" y="183933"/>
                    </a:cubicBezTo>
                    <a:lnTo>
                      <a:pt x="91967" y="183933"/>
                    </a:lnTo>
                    <a:cubicBezTo>
                      <a:pt x="67576" y="183933"/>
                      <a:pt x="44184" y="174244"/>
                      <a:pt x="26936" y="156997"/>
                    </a:cubicBezTo>
                    <a:cubicBezTo>
                      <a:pt x="9689" y="139750"/>
                      <a:pt x="0" y="116358"/>
                      <a:pt x="0" y="91967"/>
                    </a:cubicBezTo>
                    <a:lnTo>
                      <a:pt x="0" y="91967"/>
                    </a:lnTo>
                    <a:cubicBezTo>
                      <a:pt x="0" y="67576"/>
                      <a:pt x="9689" y="44184"/>
                      <a:pt x="26936" y="26936"/>
                    </a:cubicBezTo>
                    <a:cubicBezTo>
                      <a:pt x="44184" y="9689"/>
                      <a:pt x="67576" y="0"/>
                      <a:pt x="91967" y="0"/>
                    </a:cubicBezTo>
                    <a:close/>
                  </a:path>
                </a:pathLst>
              </a:custGeom>
              <a:solidFill>
                <a:srgbClr val="090807"/>
              </a:solidFill>
            </p:spPr>
          </p:sp>
          <p:sp>
            <p:nvSpPr>
              <p:cNvPr id="27" name="TextBox 27"/>
              <p:cNvSpPr txBox="1"/>
              <p:nvPr/>
            </p:nvSpPr>
            <p:spPr>
              <a:xfrm>
                <a:off x="0" y="-38100"/>
                <a:ext cx="608718" cy="2220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sp>
          <p:nvSpPr>
            <p:cNvPr id="28" name="TextBox 28"/>
            <p:cNvSpPr txBox="1"/>
            <p:nvPr/>
          </p:nvSpPr>
          <p:spPr>
            <a:xfrm>
              <a:off x="1581003" y="3261352"/>
              <a:ext cx="1676301" cy="5471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99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FEFBEE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많은 에러</a:t>
              </a:r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4640998"/>
              <a:ext cx="4838307" cy="35115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00"/>
                </a:lnSpc>
              </a:pPr>
              <a:r>
                <a:rPr lang="en-US" sz="2000">
                  <a:solidFill>
                    <a:srgbClr val="090807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기능을 추가하거나 수정하다보니</a:t>
              </a:r>
            </a:p>
            <a:p>
              <a:pPr algn="ctr">
                <a:lnSpc>
                  <a:spcPts val="3000"/>
                </a:lnSpc>
              </a:pPr>
              <a:r>
                <a:rPr lang="en-US" sz="2000">
                  <a:solidFill>
                    <a:srgbClr val="090807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정말 많은 에러들을 마주했습니다.</a:t>
              </a:r>
            </a:p>
            <a:p>
              <a:pPr algn="ctr">
                <a:lnSpc>
                  <a:spcPts val="3000"/>
                </a:lnSpc>
              </a:pPr>
              <a:r>
                <a:rPr lang="en-US" sz="2000">
                  <a:solidFill>
                    <a:srgbClr val="090807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 덕분에 이제는 </a:t>
              </a:r>
            </a:p>
            <a:p>
              <a:pPr algn="ctr">
                <a:lnSpc>
                  <a:spcPts val="3000"/>
                </a:lnSpc>
              </a:pPr>
              <a:r>
                <a:rPr lang="en-US" sz="2000">
                  <a:solidFill>
                    <a:srgbClr val="090807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코드를 작성하다가 에러가 생겨도</a:t>
              </a:r>
            </a:p>
            <a:p>
              <a:pPr algn="ctr">
                <a:lnSpc>
                  <a:spcPts val="3000"/>
                </a:lnSpc>
              </a:pPr>
              <a:r>
                <a:rPr lang="en-US" sz="2000">
                  <a:solidFill>
                    <a:srgbClr val="090807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머리가 하얘지거나 긴장하지 않고무슨 에러가 일어났는지 </a:t>
              </a:r>
            </a:p>
            <a:p>
              <a:pPr algn="ctr">
                <a:lnSpc>
                  <a:spcPts val="3000"/>
                </a:lnSpc>
              </a:pPr>
              <a:r>
                <a:rPr lang="en-US" sz="2000">
                  <a:solidFill>
                    <a:srgbClr val="090807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파악 할 수 있습니다.</a:t>
              </a:r>
            </a:p>
          </p:txBody>
        </p:sp>
        <p:sp>
          <p:nvSpPr>
            <p:cNvPr id="30" name="Freeform 30"/>
            <p:cNvSpPr/>
            <p:nvPr/>
          </p:nvSpPr>
          <p:spPr>
            <a:xfrm>
              <a:off x="1267031" y="0"/>
              <a:ext cx="2304245" cy="2304245"/>
            </a:xfrm>
            <a:custGeom>
              <a:avLst/>
              <a:gdLst/>
              <a:ahLst/>
              <a:cxnLst/>
              <a:rect l="l" t="t" r="r" b="b"/>
              <a:pathLst>
                <a:path w="2304245" h="2304245">
                  <a:moveTo>
                    <a:pt x="0" y="0"/>
                  </a:moveTo>
                  <a:lnTo>
                    <a:pt x="2304245" y="0"/>
                  </a:lnTo>
                  <a:lnTo>
                    <a:pt x="2304245" y="2304245"/>
                  </a:lnTo>
                  <a:lnTo>
                    <a:pt x="0" y="23042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</p:grpSp>
      <p:sp>
        <p:nvSpPr>
          <p:cNvPr id="31" name="TextBox 31"/>
          <p:cNvSpPr txBox="1"/>
          <p:nvPr/>
        </p:nvSpPr>
        <p:spPr>
          <a:xfrm>
            <a:off x="860320" y="577850"/>
            <a:ext cx="1675358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09 후기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860</Words>
  <Application>Microsoft Office PowerPoint</Application>
  <PresentationFormat>사용자 지정</PresentationFormat>
  <Paragraphs>168</Paragraphs>
  <Slides>10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7" baseType="lpstr">
      <vt:lpstr>Raleway</vt:lpstr>
      <vt:lpstr>Source Han Sans KR Bold</vt:lpstr>
      <vt:lpstr>Raleway Bold</vt:lpstr>
      <vt:lpstr>Source Han Sans KR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옐로우 블랙 깔끔한 보고서 프레젠테이션</dc:title>
  <cp:lastModifiedBy>14</cp:lastModifiedBy>
  <cp:revision>2</cp:revision>
  <dcterms:created xsi:type="dcterms:W3CDTF">2006-08-16T00:00:00Z</dcterms:created>
  <dcterms:modified xsi:type="dcterms:W3CDTF">2024-08-23T06:33:42Z</dcterms:modified>
  <dc:identifier>DAGOlKg-l30</dc:identifier>
</cp:coreProperties>
</file>